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2" r:id="rId4"/>
    <p:sldId id="257"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4/5/2012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4/5/2012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fontScale="90000"/>
          </a:bodyPr>
          <a:lstStyle/>
          <a:p>
            <a:pPr algn="ctr"/>
            <a:r>
              <a:rPr lang="en-US" dirty="0" smtClean="0">
                <a:solidFill>
                  <a:srgbClr val="FF0000"/>
                </a:solidFill>
                <a:latin typeface="Algerian" pitchFamily="82" charset="0"/>
              </a:rPr>
              <a:t>MODERN PERIOD IN INDIAN HISTORY</a:t>
            </a:r>
            <a:endParaRPr lang="en-US" dirty="0">
              <a:solidFill>
                <a:srgbClr val="FF0000"/>
              </a:solidFill>
              <a:latin typeface="Algerian" pitchFamily="82" charset="0"/>
            </a:endParaRPr>
          </a:p>
        </p:txBody>
      </p:sp>
      <p:sp>
        <p:nvSpPr>
          <p:cNvPr id="3" name="Content Placeholder 2"/>
          <p:cNvSpPr>
            <a:spLocks noGrp="1"/>
          </p:cNvSpPr>
          <p:nvPr>
            <p:ph idx="1"/>
          </p:nvPr>
        </p:nvSpPr>
        <p:spPr>
          <a:xfrm>
            <a:off x="457200" y="2590800"/>
            <a:ext cx="8229600" cy="3581400"/>
          </a:xfrm>
        </p:spPr>
        <p:txBody>
          <a:bodyPr>
            <a:normAutofit/>
          </a:bodyPr>
          <a:lstStyle/>
          <a:p>
            <a:pPr algn="ctr">
              <a:buNone/>
            </a:pPr>
            <a:r>
              <a:rPr lang="en-US" dirty="0" smtClean="0"/>
              <a:t>	</a:t>
            </a:r>
            <a:r>
              <a:rPr lang="en-US" sz="3200" dirty="0" smtClean="0">
                <a:solidFill>
                  <a:schemeClr val="accent6">
                    <a:lumMod val="50000"/>
                  </a:schemeClr>
                </a:solidFill>
                <a:latin typeface="Lucida Fax" pitchFamily="18" charset="0"/>
              </a:rPr>
              <a:t>TRANSITION OF INDIA </a:t>
            </a:r>
          </a:p>
          <a:p>
            <a:pPr algn="ctr">
              <a:buNone/>
            </a:pPr>
            <a:r>
              <a:rPr lang="en-US" sz="3200" dirty="0" smtClean="0">
                <a:solidFill>
                  <a:schemeClr val="accent6">
                    <a:lumMod val="50000"/>
                  </a:schemeClr>
                </a:solidFill>
                <a:latin typeface="Lucida Fax" pitchFamily="18" charset="0"/>
              </a:rPr>
              <a:t>FROM MEDIEVAL TO MODERN PERIOD UNDER </a:t>
            </a:r>
          </a:p>
          <a:p>
            <a:pPr algn="ctr">
              <a:buNone/>
            </a:pPr>
            <a:r>
              <a:rPr lang="en-US" sz="3200" dirty="0" smtClean="0">
                <a:solidFill>
                  <a:schemeClr val="accent6">
                    <a:lumMod val="50000"/>
                  </a:schemeClr>
                </a:solidFill>
                <a:latin typeface="Lucida Fax" pitchFamily="18" charset="0"/>
              </a:rPr>
              <a:t>THE RULE OF </a:t>
            </a:r>
          </a:p>
          <a:p>
            <a:pPr algn="ctr">
              <a:buNone/>
            </a:pPr>
            <a:r>
              <a:rPr lang="en-US" sz="3200" dirty="0" smtClean="0">
                <a:solidFill>
                  <a:schemeClr val="accent6">
                    <a:lumMod val="50000"/>
                  </a:schemeClr>
                </a:solidFill>
                <a:latin typeface="Lucida Fax" pitchFamily="18" charset="0"/>
              </a:rPr>
              <a:t>EAST INDIA COMPANY</a:t>
            </a:r>
            <a:endParaRPr lang="en-US" sz="3200" dirty="0">
              <a:solidFill>
                <a:schemeClr val="accent6">
                  <a:lumMod val="50000"/>
                </a:schemeClr>
              </a:solidFill>
              <a:latin typeface="Lucida Fax"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descr="6036_6854414584cbac3385b5d2.jpg"/>
          <p:cNvPicPr>
            <a:picLocks noChangeAspect="1"/>
          </p:cNvPicPr>
          <p:nvPr/>
        </p:nvPicPr>
        <p:blipFill>
          <a:blip r:embed="rId3"/>
          <a:srcRect l="3058" t="4167" r="2668" b="4167"/>
          <a:stretch>
            <a:fillRect/>
          </a:stretch>
        </p:blipFill>
        <p:spPr>
          <a:xfrm>
            <a:off x="533400" y="1524000"/>
            <a:ext cx="8077200" cy="5029200"/>
          </a:xfrm>
          <a:prstGeom prst="rect">
            <a:avLst/>
          </a:prstGeom>
        </p:spPr>
      </p:pic>
      <p:sp>
        <p:nvSpPr>
          <p:cNvPr id="3" name="Content Placeholder 2"/>
          <p:cNvSpPr>
            <a:spLocks noGrp="1"/>
          </p:cNvSpPr>
          <p:nvPr>
            <p:ph idx="1"/>
          </p:nvPr>
        </p:nvSpPr>
        <p:spPr>
          <a:xfrm>
            <a:off x="0" y="304800"/>
            <a:ext cx="9144000" cy="2362200"/>
          </a:xfrm>
        </p:spPr>
        <p:txBody>
          <a:bodyPr>
            <a:normAutofit/>
          </a:bodyPr>
          <a:lstStyle/>
          <a:p>
            <a:pPr algn="ctr">
              <a:buNone/>
            </a:pPr>
            <a:r>
              <a:rPr lang="en-US" dirty="0" smtClean="0">
                <a:solidFill>
                  <a:srgbClr val="FF0000"/>
                </a:solidFill>
              </a:rPr>
              <a:t>THE BRITISH THEN CONCENTRATED ON THE GRADUAL EXPANSION OF THEIR INDIAN TERRITORY BEGINNING WITH BENGAL IN THE </a:t>
            </a:r>
          </a:p>
          <a:p>
            <a:pPr algn="ctr">
              <a:buNone/>
            </a:pPr>
            <a:r>
              <a:rPr lang="en-US" sz="3200" dirty="0" smtClean="0">
                <a:solidFill>
                  <a:schemeClr val="accent3">
                    <a:lumMod val="20000"/>
                    <a:lumOff val="80000"/>
                  </a:schemeClr>
                </a:solidFill>
                <a:effectLst>
                  <a:glow rad="101600">
                    <a:schemeClr val="accent4">
                      <a:satMod val="175000"/>
                      <a:alpha val="40000"/>
                    </a:schemeClr>
                  </a:glow>
                </a:effectLst>
              </a:rPr>
              <a:t>BATTLE OF PLASSEY </a:t>
            </a:r>
            <a:endParaRPr lang="en-US" sz="3200" dirty="0">
              <a:solidFill>
                <a:schemeClr val="accent3">
                  <a:lumMod val="20000"/>
                  <a:lumOff val="80000"/>
                </a:schemeClr>
              </a:solidFill>
              <a:effectLst>
                <a:glow rad="101600">
                  <a:schemeClr val="accent4">
                    <a:satMod val="175000"/>
                    <a:alpha val="40000"/>
                  </a:schemeClr>
                </a:glo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to="" calcmode="lin" valueType="num">
                                      <p:cBhvr>
                                        <p:cTn id="11" dur="1" fill="hold"/>
                                        <p:tgtEl>
                                          <p:spTgt spid="3">
                                            <p:txEl>
                                              <p:pRg st="1" end="1"/>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1600200"/>
          </a:xfrm>
        </p:spPr>
        <p:txBody>
          <a:bodyPr>
            <a:normAutofit fontScale="90000"/>
          </a:bodyPr>
          <a:lstStyle/>
          <a:p>
            <a:pPr algn="ctr"/>
            <a:r>
              <a:rPr lang="en-US" dirty="0" smtClean="0">
                <a:solidFill>
                  <a:srgbClr val="FF0000"/>
                </a:solidFill>
                <a:latin typeface="Algerian" pitchFamily="82" charset="0"/>
              </a:rPr>
              <a:t>THE BATTLE OF BUXAR IN 1765</a:t>
            </a:r>
            <a:r>
              <a:rPr lang="en-US" dirty="0" smtClean="0">
                <a:solidFill>
                  <a:srgbClr val="FF0000"/>
                </a:solidFill>
              </a:rPr>
              <a:t/>
            </a:r>
            <a:br>
              <a:rPr lang="en-US" dirty="0" smtClean="0">
                <a:solidFill>
                  <a:srgbClr val="FF0000"/>
                </a:solidFill>
              </a:rPr>
            </a:br>
            <a:endParaRPr lang="en-US" dirty="0">
              <a:solidFill>
                <a:srgbClr val="FF0000"/>
              </a:solidFill>
            </a:endParaRPr>
          </a:p>
        </p:txBody>
      </p:sp>
      <p:pic>
        <p:nvPicPr>
          <p:cNvPr id="4" name="Content Placeholder 3" descr="A001189.jpg"/>
          <p:cNvPicPr>
            <a:picLocks noGrp="1" noChangeAspect="1"/>
          </p:cNvPicPr>
          <p:nvPr>
            <p:ph idx="1"/>
          </p:nvPr>
        </p:nvPicPr>
        <p:blipFill>
          <a:blip r:embed="rId3"/>
          <a:stretch>
            <a:fillRect/>
          </a:stretch>
        </p:blipFill>
        <p:spPr>
          <a:xfrm>
            <a:off x="381000" y="1340674"/>
            <a:ext cx="4038600" cy="5182363"/>
          </a:xfrm>
        </p:spPr>
      </p:pic>
      <p:pic>
        <p:nvPicPr>
          <p:cNvPr id="5" name="Picture 4" descr="BattleofFort_3626.jpg"/>
          <p:cNvPicPr>
            <a:picLocks noChangeAspect="1"/>
          </p:cNvPicPr>
          <p:nvPr/>
        </p:nvPicPr>
        <p:blipFill>
          <a:blip r:embed="rId4"/>
          <a:stretch>
            <a:fillRect/>
          </a:stretch>
        </p:blipFill>
        <p:spPr>
          <a:xfrm>
            <a:off x="4724400" y="1371600"/>
            <a:ext cx="4001206" cy="2247138"/>
          </a:xfrm>
          <a:prstGeom prst="rect">
            <a:avLst/>
          </a:prstGeom>
        </p:spPr>
      </p:pic>
      <p:pic>
        <p:nvPicPr>
          <p:cNvPr id="6" name="Picture 5" descr="mysore-battle-2.jpg"/>
          <p:cNvPicPr>
            <a:picLocks noChangeAspect="1"/>
          </p:cNvPicPr>
          <p:nvPr/>
        </p:nvPicPr>
        <p:blipFill>
          <a:blip r:embed="rId5"/>
          <a:stretch>
            <a:fillRect/>
          </a:stretch>
        </p:blipFill>
        <p:spPr>
          <a:xfrm>
            <a:off x="4724400" y="3695700"/>
            <a:ext cx="4089400" cy="28575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 name="Picture 7" descr="industrial-revolution.jpg"/>
          <p:cNvPicPr>
            <a:picLocks noChangeAspect="1"/>
          </p:cNvPicPr>
          <p:nvPr/>
        </p:nvPicPr>
        <p:blipFill>
          <a:blip r:embed="rId3"/>
          <a:stretch>
            <a:fillRect/>
          </a:stretch>
        </p:blipFill>
        <p:spPr>
          <a:xfrm>
            <a:off x="1371600" y="2133600"/>
            <a:ext cx="6166723" cy="4124325"/>
          </a:xfrm>
          <a:prstGeom prst="rect">
            <a:avLst/>
          </a:prstGeom>
        </p:spPr>
      </p:pic>
      <p:sp>
        <p:nvSpPr>
          <p:cNvPr id="7" name="TextBox 6"/>
          <p:cNvSpPr txBox="1"/>
          <p:nvPr/>
        </p:nvSpPr>
        <p:spPr>
          <a:xfrm>
            <a:off x="304800" y="457200"/>
            <a:ext cx="8382000" cy="2308324"/>
          </a:xfrm>
          <a:prstGeom prst="rect">
            <a:avLst/>
          </a:prstGeom>
          <a:noFill/>
        </p:spPr>
        <p:txBody>
          <a:bodyPr wrap="square" rtlCol="0">
            <a:spAutoFit/>
          </a:bodyPr>
          <a:lstStyle/>
          <a:p>
            <a:pPr algn="ctr"/>
            <a:r>
              <a:rPr lang="en-US" sz="3600" dirty="0" smtClean="0">
                <a:solidFill>
                  <a:srgbClr val="FF0000"/>
                </a:solidFill>
                <a:latin typeface="Algerian" pitchFamily="82" charset="0"/>
              </a:rPr>
              <a:t>During the eighteenth century, England had gone through the phase of </a:t>
            </a:r>
          </a:p>
          <a:p>
            <a:pPr algn="ctr"/>
            <a:r>
              <a:rPr lang="en-US" sz="3600" dirty="0" smtClean="0">
                <a:solidFill>
                  <a:srgbClr val="FF0000"/>
                </a:solidFill>
                <a:latin typeface="Algerian" pitchFamily="82" charset="0"/>
              </a:rPr>
              <a:t>industrial revolution.  </a:t>
            </a:r>
            <a:endParaRPr lang="en-US" sz="3600" dirty="0">
              <a:solidFill>
                <a:srgbClr val="FF0000"/>
              </a:solidFill>
              <a:latin typeface="Algerian" pitchFamily="8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banner_industrial_revolution.gif"/>
          <p:cNvPicPr>
            <a:picLocks noGrp="1" noChangeAspect="1"/>
          </p:cNvPicPr>
          <p:nvPr>
            <p:ph idx="1"/>
          </p:nvPr>
        </p:nvPicPr>
        <p:blipFill>
          <a:blip r:embed="rId3"/>
          <a:stretch>
            <a:fillRect/>
          </a:stretch>
        </p:blipFill>
        <p:spPr>
          <a:xfrm>
            <a:off x="381000" y="990600"/>
            <a:ext cx="8382000" cy="47244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2209800"/>
          </a:xfrm>
        </p:spPr>
        <p:txBody>
          <a:bodyPr>
            <a:normAutofit/>
          </a:bodyPr>
          <a:lstStyle/>
          <a:p>
            <a:pPr algn="ctr">
              <a:buNone/>
            </a:pPr>
            <a:r>
              <a:rPr lang="en-US" sz="3200" dirty="0" smtClean="0"/>
              <a:t>	</a:t>
            </a:r>
            <a:r>
              <a:rPr lang="en-US" sz="3200" dirty="0" smtClean="0">
                <a:solidFill>
                  <a:srgbClr val="FF0000"/>
                </a:solidFill>
              </a:rPr>
              <a:t>As a result of industrial revolution , capitalism emerged as the basis of economy.</a:t>
            </a:r>
          </a:p>
          <a:p>
            <a:pPr algn="ctr">
              <a:buNone/>
            </a:pPr>
            <a:r>
              <a:rPr lang="en-US" sz="3200" dirty="0" smtClean="0">
                <a:solidFill>
                  <a:srgbClr val="FF0000"/>
                </a:solidFill>
              </a:rPr>
              <a:t>	It was basis on the profit making and competition in the market</a:t>
            </a:r>
            <a:endParaRPr lang="en-US" sz="3200" dirty="0">
              <a:solidFill>
                <a:srgbClr val="FF0000"/>
              </a:solidFill>
            </a:endParaRPr>
          </a:p>
        </p:txBody>
      </p:sp>
      <p:pic>
        <p:nvPicPr>
          <p:cNvPr id="4" name="Picture 3" descr="The_Faces_of_Capitalism_by_Pit_Kuru.jpg"/>
          <p:cNvPicPr>
            <a:picLocks noChangeAspect="1"/>
          </p:cNvPicPr>
          <p:nvPr/>
        </p:nvPicPr>
        <p:blipFill>
          <a:blip r:embed="rId3"/>
          <a:stretch>
            <a:fillRect/>
          </a:stretch>
        </p:blipFill>
        <p:spPr>
          <a:xfrm>
            <a:off x="5829300" y="2743200"/>
            <a:ext cx="2857500" cy="3743325"/>
          </a:xfrm>
          <a:prstGeom prst="rect">
            <a:avLst/>
          </a:prstGeom>
        </p:spPr>
      </p:pic>
      <p:pic>
        <p:nvPicPr>
          <p:cNvPr id="5" name="Picture 4" descr="capitalism11.jpg"/>
          <p:cNvPicPr>
            <a:picLocks noChangeAspect="1"/>
          </p:cNvPicPr>
          <p:nvPr/>
        </p:nvPicPr>
        <p:blipFill>
          <a:blip r:embed="rId4"/>
          <a:stretch>
            <a:fillRect/>
          </a:stretch>
        </p:blipFill>
        <p:spPr>
          <a:xfrm>
            <a:off x="457200" y="2705685"/>
            <a:ext cx="5038725" cy="3771315"/>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to="" calcmode="lin" valueType="num">
                                      <p:cBhvr>
                                        <p:cTn id="11" dur="1" fill="hold"/>
                                        <p:tgtEl>
                                          <p:spTgt spid="3">
                                            <p:txEl>
                                              <p:pRg st="1" end="1"/>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56488"/>
          </a:xfrm>
        </p:spPr>
        <p:txBody>
          <a:bodyPr/>
          <a:lstStyle/>
          <a:p>
            <a:pPr algn="ctr"/>
            <a:r>
              <a:rPr lang="en-US" dirty="0" smtClean="0">
                <a:solidFill>
                  <a:srgbClr val="FF0000"/>
                </a:solidFill>
                <a:latin typeface="Algerian" pitchFamily="82" charset="0"/>
              </a:rPr>
              <a:t>Effects of capitalism </a:t>
            </a:r>
            <a:endParaRPr lang="en-US" dirty="0">
              <a:solidFill>
                <a:srgbClr val="FF0000"/>
              </a:solidFill>
              <a:latin typeface="Algerian" pitchFamily="82" charset="0"/>
            </a:endParaRPr>
          </a:p>
        </p:txBody>
      </p:sp>
      <p:pic>
        <p:nvPicPr>
          <p:cNvPr id="4" name="Content Placeholder 3" descr="four_pillars_of_capitalism_by_party9999999-d39zoa3.png"/>
          <p:cNvPicPr>
            <a:picLocks noGrp="1" noChangeAspect="1"/>
          </p:cNvPicPr>
          <p:nvPr>
            <p:ph idx="1"/>
          </p:nvPr>
        </p:nvPicPr>
        <p:blipFill>
          <a:blip r:embed="rId3"/>
          <a:stretch>
            <a:fillRect/>
          </a:stretch>
        </p:blipFill>
        <p:spPr>
          <a:xfrm>
            <a:off x="1371600" y="1219200"/>
            <a:ext cx="6172200" cy="5520496"/>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dirty="0" smtClean="0">
                <a:latin typeface="Algerian" pitchFamily="82" charset="0"/>
              </a:rPr>
              <a:t>Destruction of Indian traditional industries</a:t>
            </a:r>
            <a:endParaRPr lang="en-US" dirty="0">
              <a:latin typeface="Algerian" pitchFamily="82" charset="0"/>
            </a:endParaRPr>
          </a:p>
        </p:txBody>
      </p:sp>
      <p:sp>
        <p:nvSpPr>
          <p:cNvPr id="3" name="Content Placeholder 2"/>
          <p:cNvSpPr>
            <a:spLocks noGrp="1"/>
          </p:cNvSpPr>
          <p:nvPr>
            <p:ph idx="1"/>
          </p:nvPr>
        </p:nvSpPr>
        <p:spPr>
          <a:xfrm>
            <a:off x="457200" y="1524000"/>
            <a:ext cx="8229600" cy="1493520"/>
          </a:xfrm>
        </p:spPr>
        <p:txBody>
          <a:bodyPr/>
          <a:lstStyle/>
          <a:p>
            <a:r>
              <a:rPr lang="en-US" dirty="0" smtClean="0"/>
              <a:t>There was a destruction of many traditional industries.</a:t>
            </a:r>
          </a:p>
          <a:p>
            <a:r>
              <a:rPr lang="en-US" dirty="0" smtClean="0"/>
              <a:t>This has been termed as ‘deindustrialization’, that is, the reverse of the process of industrialization. </a:t>
            </a:r>
            <a:endParaRPr lang="en-US" dirty="0"/>
          </a:p>
        </p:txBody>
      </p:sp>
      <p:pic>
        <p:nvPicPr>
          <p:cNvPr id="4" name="Picture 3" descr="1083017372north1.jpg"/>
          <p:cNvPicPr>
            <a:picLocks noChangeAspect="1"/>
          </p:cNvPicPr>
          <p:nvPr/>
        </p:nvPicPr>
        <p:blipFill>
          <a:blip r:embed="rId3"/>
          <a:stretch>
            <a:fillRect/>
          </a:stretch>
        </p:blipFill>
        <p:spPr>
          <a:xfrm>
            <a:off x="533400" y="3048000"/>
            <a:ext cx="4876800" cy="3282868"/>
          </a:xfrm>
          <a:prstGeom prst="rect">
            <a:avLst/>
          </a:prstGeom>
        </p:spPr>
      </p:pic>
      <p:pic>
        <p:nvPicPr>
          <p:cNvPr id="6" name="Picture 5" descr="947447.jpg"/>
          <p:cNvPicPr>
            <a:picLocks noChangeAspect="1"/>
          </p:cNvPicPr>
          <p:nvPr/>
        </p:nvPicPr>
        <p:blipFill>
          <a:blip r:embed="rId4"/>
          <a:srcRect r="1282" b="26421"/>
          <a:stretch>
            <a:fillRect/>
          </a:stretch>
        </p:blipFill>
        <p:spPr>
          <a:xfrm>
            <a:off x="5791200" y="3048000"/>
            <a:ext cx="2933700" cy="3328988"/>
          </a:xfrm>
          <a:prstGeom prst="rect">
            <a:avLst/>
          </a:prstGeom>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627888"/>
          </a:xfrm>
        </p:spPr>
        <p:txBody>
          <a:bodyPr>
            <a:normAutofit fontScale="90000"/>
          </a:bodyPr>
          <a:lstStyle/>
          <a:p>
            <a:pPr algn="ctr"/>
            <a:r>
              <a:rPr lang="en-US" dirty="0" smtClean="0">
                <a:solidFill>
                  <a:srgbClr val="FF0000"/>
                </a:solidFill>
                <a:latin typeface="Algerian" pitchFamily="82" charset="0"/>
              </a:rPr>
              <a:t>Changes under British rule</a:t>
            </a:r>
            <a:endParaRPr lang="en-US" dirty="0">
              <a:solidFill>
                <a:srgbClr val="FF0000"/>
              </a:solidFill>
              <a:latin typeface="Algerian" pitchFamily="82" charset="0"/>
            </a:endParaRPr>
          </a:p>
        </p:txBody>
      </p:sp>
      <p:sp>
        <p:nvSpPr>
          <p:cNvPr id="3" name="Content Placeholder 2"/>
          <p:cNvSpPr>
            <a:spLocks noGrp="1"/>
          </p:cNvSpPr>
          <p:nvPr>
            <p:ph idx="1"/>
          </p:nvPr>
        </p:nvSpPr>
        <p:spPr>
          <a:xfrm>
            <a:off x="304800" y="1600200"/>
            <a:ext cx="8458200" cy="2865120"/>
          </a:xfrm>
        </p:spPr>
        <p:txBody>
          <a:bodyPr>
            <a:noAutofit/>
          </a:bodyPr>
          <a:lstStyle/>
          <a:p>
            <a:r>
              <a:rPr lang="en-US" sz="3200" dirty="0" smtClean="0">
                <a:solidFill>
                  <a:srgbClr val="7030A0"/>
                </a:solidFill>
              </a:rPr>
              <a:t>British had changed their position from being merely traders to masters of Indian subcontinent.</a:t>
            </a:r>
          </a:p>
          <a:p>
            <a:r>
              <a:rPr lang="en-US" sz="3200" dirty="0" smtClean="0">
                <a:solidFill>
                  <a:srgbClr val="7030A0"/>
                </a:solidFill>
              </a:rPr>
              <a:t>Expansion of territorial possession of east India company had increased the involvement in tax collection, particularly land revenue.</a:t>
            </a:r>
          </a:p>
          <a:p>
            <a:r>
              <a:rPr lang="en-US" sz="3200" dirty="0" smtClean="0">
                <a:solidFill>
                  <a:srgbClr val="7030A0"/>
                </a:solidFill>
              </a:rPr>
              <a:t>This often led to the peasant revolt  </a:t>
            </a:r>
            <a:endParaRPr lang="en-US" sz="3200" dirty="0">
              <a:solidFill>
                <a:srgbClr val="7030A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4800600"/>
          </a:xfrm>
        </p:spPr>
        <p:txBody>
          <a:bodyPr>
            <a:noAutofit/>
          </a:bodyPr>
          <a:lstStyle/>
          <a:p>
            <a:pPr>
              <a:buNone/>
            </a:pPr>
            <a:r>
              <a:rPr lang="en-US" sz="3600" dirty="0" smtClean="0">
                <a:solidFill>
                  <a:srgbClr val="FF0000"/>
                </a:solidFill>
              </a:rPr>
              <a:t>Changes under British rule</a:t>
            </a:r>
          </a:p>
          <a:p>
            <a:pPr>
              <a:buNone/>
            </a:pPr>
            <a:r>
              <a:rPr lang="en-US" sz="2800" dirty="0" smtClean="0">
                <a:solidFill>
                  <a:srgbClr val="002060"/>
                </a:solidFill>
              </a:rPr>
              <a:t>Chapter-3 : changes in administration</a:t>
            </a:r>
          </a:p>
          <a:p>
            <a:pPr>
              <a:buNone/>
            </a:pPr>
            <a:r>
              <a:rPr lang="en-US" sz="2800" dirty="0" smtClean="0">
                <a:solidFill>
                  <a:srgbClr val="002060"/>
                </a:solidFill>
              </a:rPr>
              <a:t>Chapter-4 : changes in tax collection</a:t>
            </a:r>
          </a:p>
          <a:p>
            <a:pPr>
              <a:buNone/>
            </a:pPr>
            <a:r>
              <a:rPr lang="en-US" sz="2800" dirty="0" smtClean="0">
                <a:solidFill>
                  <a:srgbClr val="002060"/>
                </a:solidFill>
              </a:rPr>
              <a:t>Chapter-5 : change in policies towards tribal societies</a:t>
            </a:r>
          </a:p>
          <a:p>
            <a:pPr>
              <a:buNone/>
            </a:pPr>
            <a:r>
              <a:rPr lang="en-US" sz="2800" dirty="0" smtClean="0">
                <a:solidFill>
                  <a:srgbClr val="002060"/>
                </a:solidFill>
              </a:rPr>
              <a:t>Chapter-6 : change in Indian industries</a:t>
            </a:r>
          </a:p>
          <a:p>
            <a:pPr>
              <a:buNone/>
            </a:pPr>
            <a:r>
              <a:rPr lang="en-US" sz="2800" dirty="0" smtClean="0">
                <a:solidFill>
                  <a:srgbClr val="002060"/>
                </a:solidFill>
              </a:rPr>
              <a:t>Chapter-7 : unification of Indian subcontinent</a:t>
            </a:r>
          </a:p>
          <a:p>
            <a:pPr>
              <a:buNone/>
            </a:pPr>
            <a:r>
              <a:rPr lang="en-US" sz="2800" dirty="0" smtClean="0">
                <a:solidFill>
                  <a:srgbClr val="002060"/>
                </a:solidFill>
              </a:rPr>
              <a:t>Chapter-8 : changes in education </a:t>
            </a:r>
          </a:p>
          <a:p>
            <a:pPr>
              <a:buNone/>
            </a:pPr>
            <a:r>
              <a:rPr lang="en-US" sz="2800" dirty="0" smtClean="0">
                <a:solidFill>
                  <a:srgbClr val="002060"/>
                </a:solidFill>
              </a:rPr>
              <a:t>Chapter-9 : change in policies towards women</a:t>
            </a:r>
          </a:p>
          <a:p>
            <a:pPr>
              <a:buNone/>
            </a:pPr>
            <a:r>
              <a:rPr lang="en-US" sz="2800" dirty="0" smtClean="0">
                <a:solidFill>
                  <a:srgbClr val="002060"/>
                </a:solidFill>
              </a:rPr>
              <a:t>Chapter-10 : change in policies towards lower castes</a:t>
            </a:r>
          </a:p>
          <a:p>
            <a:pPr>
              <a:buNone/>
            </a:pPr>
            <a:r>
              <a:rPr lang="en-US" sz="2800" dirty="0" smtClean="0"/>
              <a:t> </a:t>
            </a:r>
            <a:endParaRPr lang="en-US" sz="28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0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3">
                                            <p:txEl>
                                              <p:pRg st="1" end="1"/>
                                            </p:txEl>
                                          </p:spTgt>
                                        </p:tgtEl>
                                        <p:attrNameLst>
                                          <p:attrName>style.visibility</p:attrName>
                                        </p:attrNameLst>
                                      </p:cBhvr>
                                      <p:to>
                                        <p:strVal val="visible"/>
                                      </p:to>
                                    </p:set>
                                    <p:set>
                                      <p:cBhvr>
                                        <p:cTn id="15" dur="228" fill="hold">
                                          <p:stCondLst>
                                            <p:cond delay="0"/>
                                          </p:stCondLst>
                                        </p:cTn>
                                        <p:tgtEl>
                                          <p:spTgt spid="3">
                                            <p:txEl>
                                              <p:pRg st="1" end="1"/>
                                            </p:txEl>
                                          </p:spTgt>
                                        </p:tgtEl>
                                        <p:attrNameLst>
                                          <p:attrName>style.rotation</p:attrName>
                                        </p:attrNameLst>
                                      </p:cBhvr>
                                      <p:to>
                                        <p:strVal val="-45.0"/>
                                      </p:to>
                                    </p:set>
                                    <p:anim calcmode="lin" valueType="num">
                                      <p:cBhvr>
                                        <p:cTn id="16" dur="228" fill="hold">
                                          <p:stCondLst>
                                            <p:cond delay="228"/>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14500"/>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3">
                                            <p:txEl>
                                              <p:pRg st="2" end="2"/>
                                            </p:txEl>
                                          </p:spTgt>
                                        </p:tgtEl>
                                        <p:attrNameLst>
                                          <p:attrName>style.visibility</p:attrName>
                                        </p:attrNameLst>
                                      </p:cBhvr>
                                      <p:to>
                                        <p:strVal val="visible"/>
                                      </p:to>
                                    </p:set>
                                    <p:set>
                                      <p:cBhvr>
                                        <p:cTn id="23" dur="228" fill="hold">
                                          <p:stCondLst>
                                            <p:cond delay="0"/>
                                          </p:stCondLst>
                                        </p:cTn>
                                        <p:tgtEl>
                                          <p:spTgt spid="3">
                                            <p:txEl>
                                              <p:pRg st="2" end="2"/>
                                            </p:txEl>
                                          </p:spTgt>
                                        </p:tgtEl>
                                        <p:attrNameLst>
                                          <p:attrName>style.rotation</p:attrName>
                                        </p:attrNameLst>
                                      </p:cBhvr>
                                      <p:to>
                                        <p:strVal val="-45.0"/>
                                      </p:to>
                                    </p:set>
                                    <p:anim calcmode="lin" valueType="num">
                                      <p:cBhvr>
                                        <p:cTn id="24" dur="228" fill="hold">
                                          <p:stCondLst>
                                            <p:cond delay="228"/>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22750"/>
                            </p:stCondLst>
                            <p:childTnLst>
                              <p:par>
                                <p:cTn id="29" presetID="38" presetClass="entr" presetSubtype="0" accel="50000" fill="hold" grpId="0" nodeType="afterEffect">
                                  <p:stCondLst>
                                    <p:cond delay="0"/>
                                  </p:stCondLst>
                                  <p:iterate type="lt">
                                    <p:tmPct val="50000"/>
                                  </p:iterate>
                                  <p:childTnLst>
                                    <p:set>
                                      <p:cBhvr>
                                        <p:cTn id="30" dur="1" fill="hold">
                                          <p:stCondLst>
                                            <p:cond delay="0"/>
                                          </p:stCondLst>
                                        </p:cTn>
                                        <p:tgtEl>
                                          <p:spTgt spid="3">
                                            <p:txEl>
                                              <p:pRg st="3" end="3"/>
                                            </p:txEl>
                                          </p:spTgt>
                                        </p:tgtEl>
                                        <p:attrNameLst>
                                          <p:attrName>style.visibility</p:attrName>
                                        </p:attrNameLst>
                                      </p:cBhvr>
                                      <p:to>
                                        <p:strVal val="visible"/>
                                      </p:to>
                                    </p:set>
                                    <p:set>
                                      <p:cBhvr>
                                        <p:cTn id="31" dur="228" fill="hold">
                                          <p:stCondLst>
                                            <p:cond delay="0"/>
                                          </p:stCondLst>
                                        </p:cTn>
                                        <p:tgtEl>
                                          <p:spTgt spid="3">
                                            <p:txEl>
                                              <p:pRg st="3" end="3"/>
                                            </p:txEl>
                                          </p:spTgt>
                                        </p:tgtEl>
                                        <p:attrNameLst>
                                          <p:attrName>style.rotation</p:attrName>
                                        </p:attrNameLst>
                                      </p:cBhvr>
                                      <p:to>
                                        <p:strVal val="-45.0"/>
                                      </p:to>
                                    </p:set>
                                    <p:anim calcmode="lin" valueType="num">
                                      <p:cBhvr>
                                        <p:cTn id="32" dur="228" fill="hold">
                                          <p:stCondLst>
                                            <p:cond delay="228"/>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3" dur="228"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4" dur="78" decel="50000" autoRev="1" fill="hold">
                                          <p:stCondLst>
                                            <p:cond delay="228"/>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5" dur="68" fill="hold">
                                          <p:stCondLst>
                                            <p:cond delay="432"/>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par>
                          <p:cTn id="36" fill="hold">
                            <p:stCondLst>
                              <p:cond delay="35000"/>
                            </p:stCondLst>
                            <p:childTnLst>
                              <p:par>
                                <p:cTn id="37" presetID="38" presetClass="entr" presetSubtype="0" accel="50000" fill="hold" grpId="0" nodeType="afterEffect">
                                  <p:stCondLst>
                                    <p:cond delay="0"/>
                                  </p:stCondLst>
                                  <p:iterate type="lt">
                                    <p:tmPct val="50000"/>
                                  </p:iterate>
                                  <p:childTnLst>
                                    <p:set>
                                      <p:cBhvr>
                                        <p:cTn id="38" dur="1" fill="hold">
                                          <p:stCondLst>
                                            <p:cond delay="0"/>
                                          </p:stCondLst>
                                        </p:cTn>
                                        <p:tgtEl>
                                          <p:spTgt spid="3">
                                            <p:txEl>
                                              <p:pRg st="4" end="4"/>
                                            </p:txEl>
                                          </p:spTgt>
                                        </p:tgtEl>
                                        <p:attrNameLst>
                                          <p:attrName>style.visibility</p:attrName>
                                        </p:attrNameLst>
                                      </p:cBhvr>
                                      <p:to>
                                        <p:strVal val="visible"/>
                                      </p:to>
                                    </p:set>
                                    <p:set>
                                      <p:cBhvr>
                                        <p:cTn id="39" dur="228" fill="hold">
                                          <p:stCondLst>
                                            <p:cond delay="0"/>
                                          </p:stCondLst>
                                        </p:cTn>
                                        <p:tgtEl>
                                          <p:spTgt spid="3">
                                            <p:txEl>
                                              <p:pRg st="4" end="4"/>
                                            </p:txEl>
                                          </p:spTgt>
                                        </p:tgtEl>
                                        <p:attrNameLst>
                                          <p:attrName>style.rotation</p:attrName>
                                        </p:attrNameLst>
                                      </p:cBhvr>
                                      <p:to>
                                        <p:strVal val="-45.0"/>
                                      </p:to>
                                    </p:set>
                                    <p:anim calcmode="lin" valueType="num">
                                      <p:cBhvr>
                                        <p:cTn id="40" dur="228" fill="hold">
                                          <p:stCondLst>
                                            <p:cond delay="228"/>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1" dur="228"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2" dur="78" decel="50000" autoRev="1" fill="hold">
                                          <p:stCondLst>
                                            <p:cond delay="228"/>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3" dur="68" fill="hold">
                                          <p:stCondLst>
                                            <p:cond delay="432"/>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44" fill="hold">
                            <p:stCondLst>
                              <p:cond delay="43750"/>
                            </p:stCondLst>
                            <p:childTnLst>
                              <p:par>
                                <p:cTn id="45" presetID="38" presetClass="entr" presetSubtype="0" accel="50000" fill="hold" grpId="0" nodeType="afterEffect">
                                  <p:stCondLst>
                                    <p:cond delay="0"/>
                                  </p:stCondLst>
                                  <p:iterate type="lt">
                                    <p:tmPct val="50000"/>
                                  </p:iterate>
                                  <p:childTnLst>
                                    <p:set>
                                      <p:cBhvr>
                                        <p:cTn id="46" dur="1" fill="hold">
                                          <p:stCondLst>
                                            <p:cond delay="0"/>
                                          </p:stCondLst>
                                        </p:cTn>
                                        <p:tgtEl>
                                          <p:spTgt spid="3">
                                            <p:txEl>
                                              <p:pRg st="5" end="5"/>
                                            </p:txEl>
                                          </p:spTgt>
                                        </p:tgtEl>
                                        <p:attrNameLst>
                                          <p:attrName>style.visibility</p:attrName>
                                        </p:attrNameLst>
                                      </p:cBhvr>
                                      <p:to>
                                        <p:strVal val="visible"/>
                                      </p:to>
                                    </p:set>
                                    <p:set>
                                      <p:cBhvr>
                                        <p:cTn id="47" dur="228" fill="hold">
                                          <p:stCondLst>
                                            <p:cond delay="0"/>
                                          </p:stCondLst>
                                        </p:cTn>
                                        <p:tgtEl>
                                          <p:spTgt spid="3">
                                            <p:txEl>
                                              <p:pRg st="5" end="5"/>
                                            </p:txEl>
                                          </p:spTgt>
                                        </p:tgtEl>
                                        <p:attrNameLst>
                                          <p:attrName>style.rotation</p:attrName>
                                        </p:attrNameLst>
                                      </p:cBhvr>
                                      <p:to>
                                        <p:strVal val="-45.0"/>
                                      </p:to>
                                    </p:set>
                                    <p:anim calcmode="lin" valueType="num">
                                      <p:cBhvr>
                                        <p:cTn id="48" dur="228" fill="hold">
                                          <p:stCondLst>
                                            <p:cond delay="228"/>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9" dur="228"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50" dur="78" decel="50000" autoRev="1" fill="hold">
                                          <p:stCondLst>
                                            <p:cond delay="228"/>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1" dur="68" fill="hold">
                                          <p:stCondLst>
                                            <p:cond delay="432"/>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par>
                          <p:cTn id="52" fill="hold">
                            <p:stCondLst>
                              <p:cond delay="54250"/>
                            </p:stCondLst>
                            <p:childTnLst>
                              <p:par>
                                <p:cTn id="53" presetID="38" presetClass="entr" presetSubtype="0" accel="50000" fill="hold" grpId="0" nodeType="afterEffect">
                                  <p:stCondLst>
                                    <p:cond delay="0"/>
                                  </p:stCondLst>
                                  <p:iterate type="lt">
                                    <p:tmPct val="50000"/>
                                  </p:iterate>
                                  <p:childTnLst>
                                    <p:set>
                                      <p:cBhvr>
                                        <p:cTn id="54" dur="1" fill="hold">
                                          <p:stCondLst>
                                            <p:cond delay="0"/>
                                          </p:stCondLst>
                                        </p:cTn>
                                        <p:tgtEl>
                                          <p:spTgt spid="3">
                                            <p:txEl>
                                              <p:pRg st="6" end="6"/>
                                            </p:txEl>
                                          </p:spTgt>
                                        </p:tgtEl>
                                        <p:attrNameLst>
                                          <p:attrName>style.visibility</p:attrName>
                                        </p:attrNameLst>
                                      </p:cBhvr>
                                      <p:to>
                                        <p:strVal val="visible"/>
                                      </p:to>
                                    </p:set>
                                    <p:set>
                                      <p:cBhvr>
                                        <p:cTn id="55" dur="228" fill="hold">
                                          <p:stCondLst>
                                            <p:cond delay="0"/>
                                          </p:stCondLst>
                                        </p:cTn>
                                        <p:tgtEl>
                                          <p:spTgt spid="3">
                                            <p:txEl>
                                              <p:pRg st="6" end="6"/>
                                            </p:txEl>
                                          </p:spTgt>
                                        </p:tgtEl>
                                        <p:attrNameLst>
                                          <p:attrName>style.rotation</p:attrName>
                                        </p:attrNameLst>
                                      </p:cBhvr>
                                      <p:to>
                                        <p:strVal val="-45.0"/>
                                      </p:to>
                                    </p:set>
                                    <p:anim calcmode="lin" valueType="num">
                                      <p:cBhvr>
                                        <p:cTn id="56" dur="228" fill="hold">
                                          <p:stCondLst>
                                            <p:cond delay="228"/>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57" dur="228"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58" dur="78" decel="50000" autoRev="1" fill="hold">
                                          <p:stCondLst>
                                            <p:cond delay="228"/>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59" dur="68" fill="hold">
                                          <p:stCondLst>
                                            <p:cond delay="432"/>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par>
                          <p:cTn id="60" fill="hold">
                            <p:stCondLst>
                              <p:cond delay="61500"/>
                            </p:stCondLst>
                            <p:childTnLst>
                              <p:par>
                                <p:cTn id="61" presetID="38" presetClass="entr" presetSubtype="0" accel="50000" fill="hold" grpId="0" nodeType="afterEffect">
                                  <p:stCondLst>
                                    <p:cond delay="0"/>
                                  </p:stCondLst>
                                  <p:iterate type="lt">
                                    <p:tmPct val="50000"/>
                                  </p:iterate>
                                  <p:childTnLst>
                                    <p:set>
                                      <p:cBhvr>
                                        <p:cTn id="62" dur="1" fill="hold">
                                          <p:stCondLst>
                                            <p:cond delay="0"/>
                                          </p:stCondLst>
                                        </p:cTn>
                                        <p:tgtEl>
                                          <p:spTgt spid="3">
                                            <p:txEl>
                                              <p:pRg st="7" end="7"/>
                                            </p:txEl>
                                          </p:spTgt>
                                        </p:tgtEl>
                                        <p:attrNameLst>
                                          <p:attrName>style.visibility</p:attrName>
                                        </p:attrNameLst>
                                      </p:cBhvr>
                                      <p:to>
                                        <p:strVal val="visible"/>
                                      </p:to>
                                    </p:set>
                                    <p:set>
                                      <p:cBhvr>
                                        <p:cTn id="63" dur="228" fill="hold">
                                          <p:stCondLst>
                                            <p:cond delay="0"/>
                                          </p:stCondLst>
                                        </p:cTn>
                                        <p:tgtEl>
                                          <p:spTgt spid="3">
                                            <p:txEl>
                                              <p:pRg st="7" end="7"/>
                                            </p:txEl>
                                          </p:spTgt>
                                        </p:tgtEl>
                                        <p:attrNameLst>
                                          <p:attrName>style.rotation</p:attrName>
                                        </p:attrNameLst>
                                      </p:cBhvr>
                                      <p:to>
                                        <p:strVal val="-45.0"/>
                                      </p:to>
                                    </p:set>
                                    <p:anim calcmode="lin" valueType="num">
                                      <p:cBhvr>
                                        <p:cTn id="64" dur="228" fill="hold">
                                          <p:stCondLst>
                                            <p:cond delay="228"/>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65" dur="228"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66" dur="78" decel="50000" autoRev="1" fill="hold">
                                          <p:stCondLst>
                                            <p:cond delay="228"/>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67" dur="68" fill="hold">
                                          <p:stCondLst>
                                            <p:cond delay="432"/>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childTnLst>
                          </p:cTn>
                        </p:par>
                        <p:par>
                          <p:cTn id="68" fill="hold">
                            <p:stCondLst>
                              <p:cond delay="71250"/>
                            </p:stCondLst>
                            <p:childTnLst>
                              <p:par>
                                <p:cTn id="69" presetID="38" presetClass="entr" presetSubtype="0" accel="50000" fill="hold" grpId="0" nodeType="afterEffect">
                                  <p:stCondLst>
                                    <p:cond delay="0"/>
                                  </p:stCondLst>
                                  <p:iterate type="lt">
                                    <p:tmPct val="50000"/>
                                  </p:iterate>
                                  <p:childTnLst>
                                    <p:set>
                                      <p:cBhvr>
                                        <p:cTn id="70" dur="1" fill="hold">
                                          <p:stCondLst>
                                            <p:cond delay="0"/>
                                          </p:stCondLst>
                                        </p:cTn>
                                        <p:tgtEl>
                                          <p:spTgt spid="3">
                                            <p:txEl>
                                              <p:pRg st="8" end="8"/>
                                            </p:txEl>
                                          </p:spTgt>
                                        </p:tgtEl>
                                        <p:attrNameLst>
                                          <p:attrName>style.visibility</p:attrName>
                                        </p:attrNameLst>
                                      </p:cBhvr>
                                      <p:to>
                                        <p:strVal val="visible"/>
                                      </p:to>
                                    </p:set>
                                    <p:set>
                                      <p:cBhvr>
                                        <p:cTn id="71" dur="228" fill="hold">
                                          <p:stCondLst>
                                            <p:cond delay="0"/>
                                          </p:stCondLst>
                                        </p:cTn>
                                        <p:tgtEl>
                                          <p:spTgt spid="3">
                                            <p:txEl>
                                              <p:pRg st="8" end="8"/>
                                            </p:txEl>
                                          </p:spTgt>
                                        </p:tgtEl>
                                        <p:attrNameLst>
                                          <p:attrName>style.rotation</p:attrName>
                                        </p:attrNameLst>
                                      </p:cBhvr>
                                      <p:to>
                                        <p:strVal val="-45.0"/>
                                      </p:to>
                                    </p:set>
                                    <p:anim calcmode="lin" valueType="num">
                                      <p:cBhvr>
                                        <p:cTn id="72" dur="228" fill="hold">
                                          <p:stCondLst>
                                            <p:cond delay="228"/>
                                          </p:stCondLst>
                                        </p:cTn>
                                        <p:tgtEl>
                                          <p:spTgt spid="3">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73" dur="228" fill="hold">
                                          <p:stCondLst>
                                            <p:cond delay="0"/>
                                          </p:stCondLst>
                                        </p:cTn>
                                        <p:tgtEl>
                                          <p:spTgt spid="3">
                                            <p:txEl>
                                              <p:pRg st="8" end="8"/>
                                            </p:txEl>
                                          </p:spTgt>
                                        </p:tgtEl>
                                        <p:attrNameLst>
                                          <p:attrName>ppt_y</p:attrName>
                                        </p:attrNameLst>
                                      </p:cBhvr>
                                      <p:tavLst>
                                        <p:tav tm="0">
                                          <p:val>
                                            <p:strVal val="#ppt_y-1"/>
                                          </p:val>
                                        </p:tav>
                                        <p:tav tm="100000">
                                          <p:val>
                                            <p:strVal val="#ppt_y-(0.354*#ppt_w-0.172*#ppt_h)"/>
                                          </p:val>
                                        </p:tav>
                                      </p:tavLst>
                                    </p:anim>
                                    <p:anim calcmode="lin" valueType="num">
                                      <p:cBhvr>
                                        <p:cTn id="74" dur="78" decel="50000" autoRev="1" fill="hold">
                                          <p:stCondLst>
                                            <p:cond delay="228"/>
                                          </p:stCondLst>
                                        </p:cTn>
                                        <p:tgtEl>
                                          <p:spTgt spid="3">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75" dur="68" fill="hold">
                                          <p:stCondLst>
                                            <p:cond delay="432"/>
                                          </p:stCondLst>
                                        </p:cTn>
                                        <p:tgtEl>
                                          <p:spTgt spid="3">
                                            <p:txEl>
                                              <p:pRg st="8" end="8"/>
                                            </p:txEl>
                                          </p:spTgt>
                                        </p:tgtEl>
                                        <p:attrNameLst>
                                          <p:attrName>ppt_y</p:attrName>
                                        </p:attrNameLst>
                                      </p:cBhvr>
                                      <p:tavLst>
                                        <p:tav tm="0">
                                          <p:val>
                                            <p:strVal val="#ppt_y-(0.354*#ppt_w-0.172*#ppt_h)"/>
                                          </p:val>
                                        </p:tav>
                                        <p:tav tm="100000">
                                          <p:val>
                                            <p:strVal val="#ppt_y"/>
                                          </p:val>
                                        </p:tav>
                                      </p:tavLst>
                                    </p:anim>
                                  </p:childTnLst>
                                </p:cTn>
                              </p:par>
                            </p:childTnLst>
                          </p:cTn>
                        </p:par>
                        <p:par>
                          <p:cTn id="76" fill="hold">
                            <p:stCondLst>
                              <p:cond delay="82750"/>
                            </p:stCondLst>
                            <p:childTnLst>
                              <p:par>
                                <p:cTn id="77" presetID="38" presetClass="entr" presetSubtype="0" accel="50000" fill="hold" grpId="0" nodeType="afterEffect">
                                  <p:stCondLst>
                                    <p:cond delay="0"/>
                                  </p:stCondLst>
                                  <p:iterate type="lt">
                                    <p:tmPct val="50000"/>
                                  </p:iterate>
                                  <p:childTnLst>
                                    <p:set>
                                      <p:cBhvr>
                                        <p:cTn id="78" dur="1" fill="hold">
                                          <p:stCondLst>
                                            <p:cond delay="0"/>
                                          </p:stCondLst>
                                        </p:cTn>
                                        <p:tgtEl>
                                          <p:spTgt spid="3">
                                            <p:txEl>
                                              <p:pRg st="9" end="9"/>
                                            </p:txEl>
                                          </p:spTgt>
                                        </p:tgtEl>
                                        <p:attrNameLst>
                                          <p:attrName>style.visibility</p:attrName>
                                        </p:attrNameLst>
                                      </p:cBhvr>
                                      <p:to>
                                        <p:strVal val="visible"/>
                                      </p:to>
                                    </p:set>
                                    <p:set>
                                      <p:cBhvr>
                                        <p:cTn id="79" dur="228" fill="hold">
                                          <p:stCondLst>
                                            <p:cond delay="0"/>
                                          </p:stCondLst>
                                        </p:cTn>
                                        <p:tgtEl>
                                          <p:spTgt spid="3">
                                            <p:txEl>
                                              <p:pRg st="9" end="9"/>
                                            </p:txEl>
                                          </p:spTgt>
                                        </p:tgtEl>
                                        <p:attrNameLst>
                                          <p:attrName>style.rotation</p:attrName>
                                        </p:attrNameLst>
                                      </p:cBhvr>
                                      <p:to>
                                        <p:strVal val="-45.0"/>
                                      </p:to>
                                    </p:set>
                                    <p:anim calcmode="lin" valueType="num">
                                      <p:cBhvr>
                                        <p:cTn id="80" dur="228" fill="hold">
                                          <p:stCondLst>
                                            <p:cond delay="228"/>
                                          </p:stCondLst>
                                        </p:cTn>
                                        <p:tgtEl>
                                          <p:spTgt spid="3">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81" dur="228" fill="hold">
                                          <p:stCondLst>
                                            <p:cond delay="0"/>
                                          </p:stCondLst>
                                        </p:cTn>
                                        <p:tgtEl>
                                          <p:spTgt spid="3">
                                            <p:txEl>
                                              <p:pRg st="9" end="9"/>
                                            </p:txEl>
                                          </p:spTgt>
                                        </p:tgtEl>
                                        <p:attrNameLst>
                                          <p:attrName>ppt_y</p:attrName>
                                        </p:attrNameLst>
                                      </p:cBhvr>
                                      <p:tavLst>
                                        <p:tav tm="0">
                                          <p:val>
                                            <p:strVal val="#ppt_y-1"/>
                                          </p:val>
                                        </p:tav>
                                        <p:tav tm="100000">
                                          <p:val>
                                            <p:strVal val="#ppt_y-(0.354*#ppt_w-0.172*#ppt_h)"/>
                                          </p:val>
                                        </p:tav>
                                      </p:tavLst>
                                    </p:anim>
                                    <p:anim calcmode="lin" valueType="num">
                                      <p:cBhvr>
                                        <p:cTn id="82" dur="78" decel="50000" autoRev="1" fill="hold">
                                          <p:stCondLst>
                                            <p:cond delay="228"/>
                                          </p:stCondLst>
                                        </p:cTn>
                                        <p:tgtEl>
                                          <p:spTgt spid="3">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83" dur="68" fill="hold">
                                          <p:stCondLst>
                                            <p:cond delay="432"/>
                                          </p:stCondLst>
                                        </p:cTn>
                                        <p:tgtEl>
                                          <p:spTgt spid="3">
                                            <p:txEl>
                                              <p:pRg st="9" end="9"/>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noAutofit/>
          </a:bodyPr>
          <a:lstStyle/>
          <a:p>
            <a:r>
              <a:rPr lang="en-US" sz="2800" dirty="0" smtClean="0"/>
              <a:t>Gradually the implications of the British colonial policy became clear and people from all sections felt its effect. </a:t>
            </a:r>
          </a:p>
          <a:p>
            <a:r>
              <a:rPr lang="en-US" sz="2800" dirty="0" smtClean="0"/>
              <a:t>By the mid-nineteenth century, many associations that resisted the British policies at the local level took shape.</a:t>
            </a:r>
          </a:p>
          <a:p>
            <a:r>
              <a:rPr lang="en-US" sz="2800" dirty="0" smtClean="0"/>
              <a:t>In 1885, the first all India association called Indian National Congress was formed.</a:t>
            </a:r>
          </a:p>
          <a:p>
            <a:r>
              <a:rPr lang="en-US" sz="2800" dirty="0" smtClean="0"/>
              <a:t>This led to the beginning National Movement. (chapter-13)</a:t>
            </a:r>
          </a:p>
          <a:p>
            <a:pPr>
              <a:buNone/>
            </a:pPr>
            <a:r>
              <a:rPr lang="en-US" sz="2800" dirty="0" smtClean="0"/>
              <a:t>        </a:t>
            </a:r>
            <a:endParaRPr lang="en-US" sz="28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to="" calcmode="lin" valueType="num">
                                      <p:cBhvr>
                                        <p:cTn id="11" dur="1" fill="hold"/>
                                        <p:tgtEl>
                                          <p:spTgt spid="3">
                                            <p:txEl>
                                              <p:pRg st="1" end="1"/>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to="" calcmode="lin" valueType="num">
                                      <p:cBhvr>
                                        <p:cTn id="19" dur="1" fill="hold"/>
                                        <p:tgtEl>
                                          <p:spTgt spid="3">
                                            <p:txEl>
                                              <p:pRg st="3" end="3"/>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609600" y="838200"/>
            <a:ext cx="8077200" cy="1846659"/>
          </a:xfrm>
          <a:prstGeom prst="rect">
            <a:avLst/>
          </a:prstGeom>
          <a:noFill/>
        </p:spPr>
        <p:txBody>
          <a:bodyPr wrap="square" rtlCol="0">
            <a:spAutoFit/>
          </a:bodyPr>
          <a:lstStyle/>
          <a:p>
            <a:pPr algn="ctr"/>
            <a:r>
              <a:rPr lang="en-US" sz="3200" dirty="0" smtClean="0">
                <a:solidFill>
                  <a:srgbClr val="FF0000"/>
                </a:solidFill>
              </a:rPr>
              <a:t>The medieval period saw the disintegration of the </a:t>
            </a:r>
            <a:r>
              <a:rPr lang="en-US" sz="3200" dirty="0" err="1" smtClean="0">
                <a:solidFill>
                  <a:srgbClr val="FF0000"/>
                </a:solidFill>
              </a:rPr>
              <a:t>Mughal</a:t>
            </a:r>
            <a:r>
              <a:rPr lang="en-US" sz="3200" dirty="0" smtClean="0">
                <a:solidFill>
                  <a:srgbClr val="FF0000"/>
                </a:solidFill>
              </a:rPr>
              <a:t> Empire after the death of Aurangzeb.</a:t>
            </a:r>
          </a:p>
          <a:p>
            <a:endParaRPr lang="en-US" dirty="0"/>
          </a:p>
        </p:txBody>
      </p:sp>
      <p:pic>
        <p:nvPicPr>
          <p:cNvPr id="5" name="Picture 4" descr="aurangzeb.jpg"/>
          <p:cNvPicPr>
            <a:picLocks noChangeAspect="1"/>
          </p:cNvPicPr>
          <p:nvPr/>
        </p:nvPicPr>
        <p:blipFill>
          <a:blip r:embed="rId3"/>
          <a:stretch>
            <a:fillRect/>
          </a:stretch>
        </p:blipFill>
        <p:spPr>
          <a:xfrm>
            <a:off x="1524000" y="2743200"/>
            <a:ext cx="2130558" cy="2886075"/>
          </a:xfrm>
          <a:prstGeom prst="rect">
            <a:avLst/>
          </a:prstGeom>
        </p:spPr>
      </p:pic>
      <p:pic>
        <p:nvPicPr>
          <p:cNvPr id="6" name="Picture 5" descr="majumdar1707.jpg"/>
          <p:cNvPicPr>
            <a:picLocks noChangeAspect="1"/>
          </p:cNvPicPr>
          <p:nvPr/>
        </p:nvPicPr>
        <p:blipFill>
          <a:blip r:embed="rId4"/>
          <a:stretch>
            <a:fillRect/>
          </a:stretch>
        </p:blipFill>
        <p:spPr>
          <a:xfrm>
            <a:off x="4800600" y="2590800"/>
            <a:ext cx="2590800" cy="33528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fontScale="90000"/>
          </a:bodyPr>
          <a:lstStyle/>
          <a:p>
            <a:pPr algn="ctr"/>
            <a:r>
              <a:rPr lang="en-US" dirty="0" smtClean="0">
                <a:latin typeface="Algerian" pitchFamily="82" charset="0"/>
              </a:rPr>
              <a:t>Unification of Indian subcontinent</a:t>
            </a:r>
            <a:endParaRPr lang="en-US" dirty="0">
              <a:latin typeface="Algerian" pitchFamily="82" charset="0"/>
            </a:endParaRPr>
          </a:p>
        </p:txBody>
      </p:sp>
      <p:sp>
        <p:nvSpPr>
          <p:cNvPr id="3" name="Content Placeholder 2"/>
          <p:cNvSpPr>
            <a:spLocks noGrp="1"/>
          </p:cNvSpPr>
          <p:nvPr>
            <p:ph idx="1"/>
          </p:nvPr>
        </p:nvSpPr>
        <p:spPr>
          <a:xfrm>
            <a:off x="533400" y="1524000"/>
            <a:ext cx="8229600" cy="4389120"/>
          </a:xfrm>
        </p:spPr>
        <p:txBody>
          <a:bodyPr/>
          <a:lstStyle/>
          <a:p>
            <a:r>
              <a:rPr lang="en-US" dirty="0" smtClean="0"/>
              <a:t>British conquered the whole of India, from the Himalayas in the north to the Cape Cameron in the south and Assam in the east to the Khyber pass in the west.</a:t>
            </a:r>
            <a:endParaRPr lang="en-US" dirty="0"/>
          </a:p>
        </p:txBody>
      </p:sp>
      <p:pic>
        <p:nvPicPr>
          <p:cNvPr id="4" name="Picture 3" descr="India_1858.gif"/>
          <p:cNvPicPr>
            <a:picLocks noChangeAspect="1"/>
          </p:cNvPicPr>
          <p:nvPr/>
        </p:nvPicPr>
        <p:blipFill>
          <a:blip r:embed="rId3"/>
          <a:stretch>
            <a:fillRect/>
          </a:stretch>
        </p:blipFill>
        <p:spPr>
          <a:xfrm>
            <a:off x="2362200" y="2819400"/>
            <a:ext cx="4191000" cy="3729990"/>
          </a:xfrm>
          <a:prstGeom prst="rect">
            <a:avLst/>
          </a:prstGeom>
        </p:spPr>
      </p:pic>
      <p:cxnSp>
        <p:nvCxnSpPr>
          <p:cNvPr id="8" name="Straight Arrow Connector 7"/>
          <p:cNvCxnSpPr/>
          <p:nvPr/>
        </p:nvCxnSpPr>
        <p:spPr>
          <a:xfrm rot="16200000" flipH="1">
            <a:off x="2514600" y="4495800"/>
            <a:ext cx="3124200" cy="76200"/>
          </a:xfrm>
          <a:prstGeom prst="straightConnector1">
            <a:avLst/>
          </a:prstGeom>
          <a:ln>
            <a:solidFill>
              <a:srgbClr val="FF0000"/>
            </a:solidFill>
            <a:headEnd type="arrow"/>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29000" y="3200400"/>
            <a:ext cx="2514600" cy="1295400"/>
          </a:xfrm>
          <a:prstGeom prst="straightConnector1">
            <a:avLst/>
          </a:prstGeom>
          <a:ln>
            <a:solidFill>
              <a:srgbClr val="FF0000"/>
            </a:solidFill>
            <a:headEnd type="arrow"/>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1371600"/>
          </a:xfrm>
        </p:spPr>
        <p:txBody>
          <a:bodyPr/>
          <a:lstStyle/>
          <a:p>
            <a:pPr algn="ctr">
              <a:buNone/>
            </a:pPr>
            <a:r>
              <a:rPr lang="en-US" dirty="0" smtClean="0"/>
              <a:t>	</a:t>
            </a:r>
            <a:r>
              <a:rPr lang="en-US" sz="2800" dirty="0" smtClean="0">
                <a:solidFill>
                  <a:srgbClr val="FF0000"/>
                </a:solidFill>
              </a:rPr>
              <a:t>British imposed political unity through their centralized rule and slowly the concept of one nation began to take shape.  </a:t>
            </a:r>
            <a:endParaRPr lang="en-US" dirty="0">
              <a:solidFill>
                <a:srgbClr val="FF0000"/>
              </a:solidFill>
            </a:endParaRPr>
          </a:p>
        </p:txBody>
      </p:sp>
      <p:pic>
        <p:nvPicPr>
          <p:cNvPr id="4" name="Picture 3" descr="india.jpg"/>
          <p:cNvPicPr>
            <a:picLocks noChangeAspect="1"/>
          </p:cNvPicPr>
          <p:nvPr/>
        </p:nvPicPr>
        <p:blipFill>
          <a:blip r:embed="rId3"/>
          <a:stretch>
            <a:fillRect/>
          </a:stretch>
        </p:blipFill>
        <p:spPr>
          <a:xfrm>
            <a:off x="1752600" y="1905000"/>
            <a:ext cx="5867400" cy="4758550"/>
          </a:xfrm>
          <a:prstGeom prst="rect">
            <a:avLst/>
          </a:prstGeom>
          <a:ln>
            <a:solidFill>
              <a:srgbClr val="FF0000"/>
            </a:solidFill>
          </a:ln>
        </p:spPr>
      </p:pic>
      <p:sp>
        <p:nvSpPr>
          <p:cNvPr id="5" name="Flowchart: Connector 4"/>
          <p:cNvSpPr/>
          <p:nvPr/>
        </p:nvSpPr>
        <p:spPr>
          <a:xfrm>
            <a:off x="2057400" y="2057400"/>
            <a:ext cx="4648200" cy="42672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8229600" cy="2438400"/>
          </a:xfrm>
        </p:spPr>
        <p:txBody>
          <a:bodyPr>
            <a:noAutofit/>
          </a:bodyPr>
          <a:lstStyle/>
          <a:p>
            <a:r>
              <a:rPr lang="en-US" sz="2800" dirty="0" smtClean="0"/>
              <a:t>Centralized administration, </a:t>
            </a:r>
          </a:p>
          <a:p>
            <a:r>
              <a:rPr lang="en-US" sz="2800" dirty="0" smtClean="0"/>
              <a:t>common economic policies, </a:t>
            </a:r>
          </a:p>
          <a:p>
            <a:r>
              <a:rPr lang="en-US" sz="2800" dirty="0" smtClean="0"/>
              <a:t>common institutions and </a:t>
            </a:r>
          </a:p>
          <a:p>
            <a:r>
              <a:rPr lang="en-US" sz="2800" dirty="0" smtClean="0"/>
              <a:t>common laws led to similar sufferings throughout the nation and fostered the sprit of nationalism.  </a:t>
            </a:r>
            <a:endParaRPr lang="en-US" sz="2800" dirty="0"/>
          </a:p>
        </p:txBody>
      </p:sp>
      <p:sp>
        <p:nvSpPr>
          <p:cNvPr id="4" name="TextBox 3"/>
          <p:cNvSpPr txBox="1"/>
          <p:nvPr/>
        </p:nvSpPr>
        <p:spPr>
          <a:xfrm>
            <a:off x="914400" y="4114800"/>
            <a:ext cx="7391400" cy="1754326"/>
          </a:xfrm>
          <a:prstGeom prst="rect">
            <a:avLst/>
          </a:prstGeom>
          <a:noFill/>
        </p:spPr>
        <p:txBody>
          <a:bodyPr wrap="square" rtlCol="0">
            <a:spAutoFit/>
          </a:bodyPr>
          <a:lstStyle/>
          <a:p>
            <a:pPr algn="ctr"/>
            <a:r>
              <a:rPr lang="en-US" sz="3600" dirty="0" smtClean="0">
                <a:solidFill>
                  <a:srgbClr val="FF0000"/>
                </a:solidFill>
              </a:rPr>
              <a:t>Thus, the British concept of centralized rule brought political unity in India. </a:t>
            </a:r>
            <a:endParaRPr lang="en-US" sz="3600"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to="" calcmode="lin" valueType="num">
                                      <p:cBhvr>
                                        <p:cTn id="11" dur="1" fill="hold"/>
                                        <p:tgtEl>
                                          <p:spTgt spid="3">
                                            <p:txEl>
                                              <p:pRg st="1" end="1"/>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to="" calcmode="lin" valueType="num">
                                      <p:cBhvr>
                                        <p:cTn id="19" dur="1" fill="hold"/>
                                        <p:tgtEl>
                                          <p:spTgt spid="3">
                                            <p:txEl>
                                              <p:pRg st="3" end="3"/>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450px-India_railways1909a.jpg"/>
          <p:cNvPicPr>
            <a:picLocks noGrp="1" noChangeAspect="1"/>
          </p:cNvPicPr>
          <p:nvPr>
            <p:ph idx="1"/>
          </p:nvPr>
        </p:nvPicPr>
        <p:blipFill>
          <a:blip r:embed="rId3"/>
          <a:stretch>
            <a:fillRect/>
          </a:stretch>
        </p:blipFill>
        <p:spPr>
          <a:xfrm>
            <a:off x="1752600" y="1981200"/>
            <a:ext cx="5410200" cy="4508500"/>
          </a:xfrm>
        </p:spPr>
      </p:pic>
      <p:sp>
        <p:nvSpPr>
          <p:cNvPr id="6" name="TextBox 5"/>
          <p:cNvSpPr txBox="1"/>
          <p:nvPr/>
        </p:nvSpPr>
        <p:spPr>
          <a:xfrm>
            <a:off x="457200" y="685800"/>
            <a:ext cx="8305800" cy="1077218"/>
          </a:xfrm>
          <a:prstGeom prst="rect">
            <a:avLst/>
          </a:prstGeom>
          <a:noFill/>
        </p:spPr>
        <p:txBody>
          <a:bodyPr wrap="square" rtlCol="0">
            <a:spAutoFit/>
          </a:bodyPr>
          <a:lstStyle/>
          <a:p>
            <a:pPr algn="ctr"/>
            <a:r>
              <a:rPr lang="en-US" sz="3200" dirty="0" smtClean="0">
                <a:solidFill>
                  <a:srgbClr val="FF0000"/>
                </a:solidFill>
              </a:rPr>
              <a:t>A network of roads and railways unified the country by linking one area to another .</a:t>
            </a:r>
            <a:endParaRPr lang="en-US" sz="3200"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3962400" cy="4724400"/>
          </a:xfrm>
        </p:spPr>
        <p:txBody>
          <a:bodyPr>
            <a:normAutofit fontScale="92500"/>
          </a:bodyPr>
          <a:lstStyle/>
          <a:p>
            <a:pPr algn="ctr">
              <a:buNone/>
            </a:pPr>
            <a:r>
              <a:rPr lang="en-US" dirty="0" smtClean="0"/>
              <a:t>	</a:t>
            </a:r>
            <a:r>
              <a:rPr lang="en-US" sz="3600" dirty="0" smtClean="0">
                <a:solidFill>
                  <a:srgbClr val="FF0000"/>
                </a:solidFill>
              </a:rPr>
              <a:t>Transmission of news papers brought about a transformation in social, intellectual and political life of people. They could be regular contact with each other.</a:t>
            </a:r>
            <a:endParaRPr lang="en-US" sz="3600" dirty="0">
              <a:solidFill>
                <a:srgbClr val="FF0000"/>
              </a:solidFill>
            </a:endParaRPr>
          </a:p>
        </p:txBody>
      </p:sp>
      <p:pic>
        <p:nvPicPr>
          <p:cNvPr id="4" name="Picture 3" descr="53.jpg"/>
          <p:cNvPicPr>
            <a:picLocks noChangeAspect="1"/>
          </p:cNvPicPr>
          <p:nvPr/>
        </p:nvPicPr>
        <p:blipFill>
          <a:blip r:embed="rId3"/>
          <a:stretch>
            <a:fillRect/>
          </a:stretch>
        </p:blipFill>
        <p:spPr>
          <a:xfrm>
            <a:off x="4572000" y="838200"/>
            <a:ext cx="4238625" cy="57150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1950720"/>
          </a:xfrm>
        </p:spPr>
        <p:txBody>
          <a:bodyPr/>
          <a:lstStyle/>
          <a:p>
            <a:pPr algn="ctr">
              <a:buNone/>
            </a:pPr>
            <a:r>
              <a:rPr lang="en-US" dirty="0" smtClean="0"/>
              <a:t>	There was a change in the nomenclature of the subcontinent and it came to be known as </a:t>
            </a:r>
          </a:p>
          <a:p>
            <a:pPr>
              <a:buNone/>
            </a:pPr>
            <a:r>
              <a:rPr lang="en-US" dirty="0" smtClean="0"/>
              <a:t>   </a:t>
            </a:r>
            <a:r>
              <a:rPr lang="en-US" sz="4800" dirty="0" smtClean="0">
                <a:solidFill>
                  <a:srgbClr val="FF0000"/>
                </a:solidFill>
                <a:latin typeface="Algerian" pitchFamily="82" charset="0"/>
              </a:rPr>
              <a:t>INDIA UNDER BRITISH RULE</a:t>
            </a:r>
            <a:endParaRPr lang="en-US" dirty="0">
              <a:solidFill>
                <a:srgbClr val="FF0000"/>
              </a:solidFill>
              <a:latin typeface="Algerian" pitchFamily="82" charset="0"/>
            </a:endParaRPr>
          </a:p>
        </p:txBody>
      </p:sp>
      <p:pic>
        <p:nvPicPr>
          <p:cNvPr id="4" name="Picture 3" descr="India_1858.gif"/>
          <p:cNvPicPr>
            <a:picLocks noChangeAspect="1"/>
          </p:cNvPicPr>
          <p:nvPr/>
        </p:nvPicPr>
        <p:blipFill>
          <a:blip r:embed="rId3"/>
          <a:stretch>
            <a:fillRect/>
          </a:stretch>
        </p:blipFill>
        <p:spPr>
          <a:xfrm>
            <a:off x="2667000" y="2743200"/>
            <a:ext cx="3810000" cy="33909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3">
                                            <p:txEl>
                                              <p:pRg st="1" end="1"/>
                                            </p:txEl>
                                          </p:spTgt>
                                        </p:tgtEl>
                                        <p:attrNameLst>
                                          <p:attrName>style.visibility</p:attrName>
                                        </p:attrNameLst>
                                      </p:cBhvr>
                                      <p:to>
                                        <p:strVal val="visible"/>
                                      </p:to>
                                    </p:set>
                                    <p:set>
                                      <p:cBhvr>
                                        <p:cTn id="15" dur="455" fill="hold">
                                          <p:stCondLst>
                                            <p:cond delay="0"/>
                                          </p:stCondLst>
                                        </p:cTn>
                                        <p:tgtEl>
                                          <p:spTgt spid="3">
                                            <p:txEl>
                                              <p:pRg st="1" end="1"/>
                                            </p:txEl>
                                          </p:spTgt>
                                        </p:tgtEl>
                                        <p:attrNameLst>
                                          <p:attrName>style.rotation</p:attrName>
                                        </p:attrNameLst>
                                      </p:cBhvr>
                                      <p:to>
                                        <p:strVal val="-45.0"/>
                                      </p:to>
                                    </p:set>
                                    <p:anim calcmode="lin" valueType="num">
                                      <p:cBhvr>
                                        <p:cTn id="16"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46000"/>
                            </p:stCondLst>
                            <p:childTnLst>
                              <p:par>
                                <p:cTn id="21" presetID="24"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0"/>
            <a:ext cx="5029200" cy="960120"/>
          </a:xfrm>
        </p:spPr>
        <p:txBody>
          <a:bodyPr>
            <a:normAutofit fontScale="92500" lnSpcReduction="20000"/>
          </a:bodyPr>
          <a:lstStyle/>
          <a:p>
            <a:pPr algn="ctr">
              <a:buNone/>
            </a:pPr>
            <a:r>
              <a:rPr lang="en-US" dirty="0" smtClean="0"/>
              <a:t>	</a:t>
            </a:r>
            <a:r>
              <a:rPr lang="en-US" sz="3200" dirty="0" smtClean="0"/>
              <a:t> PRESENTED BY </a:t>
            </a:r>
          </a:p>
          <a:p>
            <a:pPr algn="ctr">
              <a:buNone/>
            </a:pPr>
            <a:r>
              <a:rPr lang="en-US" sz="3200" dirty="0" smtClean="0"/>
              <a:t>    PRASHANT SINGH</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0288"/>
          </a:xfrm>
        </p:spPr>
        <p:txBody>
          <a:bodyPr>
            <a:normAutofit fontScale="90000"/>
          </a:bodyPr>
          <a:lstStyle/>
          <a:p>
            <a:pPr algn="ctr"/>
            <a:r>
              <a:rPr lang="en-US" dirty="0" smtClean="0">
                <a:latin typeface="Algerian" pitchFamily="82" charset="0"/>
              </a:rPr>
              <a:t>India in eighteenth century</a:t>
            </a:r>
            <a:endParaRPr lang="en-US" dirty="0">
              <a:latin typeface="Algerian" pitchFamily="82" charset="0"/>
            </a:endParaRPr>
          </a:p>
        </p:txBody>
      </p:sp>
      <p:pic>
        <p:nvPicPr>
          <p:cNvPr id="4" name="Content Placeholder 3" descr="INDIA IN EIGHTEENTH CENTURY.jpg"/>
          <p:cNvPicPr>
            <a:picLocks noGrp="1" noChangeAspect="1"/>
          </p:cNvPicPr>
          <p:nvPr>
            <p:ph idx="1"/>
          </p:nvPr>
        </p:nvPicPr>
        <p:blipFill>
          <a:blip r:embed="rId3"/>
          <a:stretch>
            <a:fillRect/>
          </a:stretch>
        </p:blipFill>
        <p:spPr>
          <a:xfrm>
            <a:off x="589756" y="1905000"/>
            <a:ext cx="3982244" cy="4134644"/>
          </a:xfrm>
        </p:spPr>
      </p:pic>
      <p:sp>
        <p:nvSpPr>
          <p:cNvPr id="6" name="TextBox 5"/>
          <p:cNvSpPr txBox="1"/>
          <p:nvPr/>
        </p:nvSpPr>
        <p:spPr>
          <a:xfrm>
            <a:off x="4953000" y="2362200"/>
            <a:ext cx="3581400" cy="3046988"/>
          </a:xfrm>
          <a:prstGeom prst="rect">
            <a:avLst/>
          </a:prstGeom>
          <a:noFill/>
        </p:spPr>
        <p:txBody>
          <a:bodyPr wrap="square" rtlCol="0">
            <a:spAutoFit/>
          </a:bodyPr>
          <a:lstStyle/>
          <a:p>
            <a:pPr algn="ctr"/>
            <a:r>
              <a:rPr lang="en-US" sz="3200" dirty="0" smtClean="0">
                <a:solidFill>
                  <a:srgbClr val="FF0000"/>
                </a:solidFill>
              </a:rPr>
              <a:t>It was followed by decentralization of power and the emergence of a number of  smaller states.</a:t>
            </a:r>
            <a:endParaRPr lang="en-US" sz="3200"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pPr algn="ctr"/>
            <a:r>
              <a:rPr lang="en-US" dirty="0" smtClean="0">
                <a:solidFill>
                  <a:srgbClr val="FF0000"/>
                </a:solidFill>
                <a:latin typeface="Algerian" pitchFamily="82" charset="0"/>
              </a:rPr>
              <a:t>DEVELOPMENTS IN INDIA AND EUROPE</a:t>
            </a:r>
            <a:endParaRPr lang="en-US" dirty="0">
              <a:solidFill>
                <a:srgbClr val="FF0000"/>
              </a:solidFill>
              <a:latin typeface="Algerian" pitchFamily="82" charset="0"/>
            </a:endParaRPr>
          </a:p>
        </p:txBody>
      </p:sp>
      <p:sp>
        <p:nvSpPr>
          <p:cNvPr id="3" name="Content Placeholder 2"/>
          <p:cNvSpPr>
            <a:spLocks noGrp="1"/>
          </p:cNvSpPr>
          <p:nvPr>
            <p:ph idx="1"/>
          </p:nvPr>
        </p:nvSpPr>
        <p:spPr>
          <a:xfrm>
            <a:off x="533400" y="1676400"/>
            <a:ext cx="8153400" cy="1524000"/>
          </a:xfrm>
        </p:spPr>
        <p:txBody>
          <a:bodyPr>
            <a:normAutofit/>
          </a:bodyPr>
          <a:lstStyle/>
          <a:p>
            <a:pPr algn="ctr">
              <a:buNone/>
            </a:pPr>
            <a:r>
              <a:rPr lang="en-US" dirty="0" smtClean="0"/>
              <a:t>	</a:t>
            </a:r>
            <a:r>
              <a:rPr lang="en-US" sz="3200" dirty="0" smtClean="0">
                <a:solidFill>
                  <a:schemeClr val="accent1">
                    <a:lumMod val="60000"/>
                    <a:lumOff val="40000"/>
                  </a:schemeClr>
                </a:solidFill>
              </a:rPr>
              <a:t>EUROPEANS FROM NATIONS SUCH AS </a:t>
            </a:r>
            <a:endParaRPr lang="en-US" dirty="0" smtClean="0">
              <a:solidFill>
                <a:schemeClr val="accent1">
                  <a:lumMod val="60000"/>
                  <a:lumOff val="40000"/>
                </a:schemeClr>
              </a:solidFill>
            </a:endParaRPr>
          </a:p>
          <a:p>
            <a:pPr algn="ctr">
              <a:buNone/>
            </a:pPr>
            <a:r>
              <a:rPr lang="en-US" sz="3900" dirty="0" smtClean="0">
                <a:solidFill>
                  <a:srgbClr val="7030A0"/>
                </a:solidFill>
              </a:rPr>
              <a:t>BRITAIN</a:t>
            </a:r>
            <a:r>
              <a:rPr lang="en-US" dirty="0" smtClean="0"/>
              <a:t> </a:t>
            </a:r>
            <a:endParaRPr lang="en-US" dirty="0"/>
          </a:p>
        </p:txBody>
      </p:sp>
      <p:pic>
        <p:nvPicPr>
          <p:cNvPr id="4" name="Picture 3" descr="British_East_India_Company_Flag_from_Laurie.jpg"/>
          <p:cNvPicPr>
            <a:picLocks noChangeAspect="1"/>
          </p:cNvPicPr>
          <p:nvPr/>
        </p:nvPicPr>
        <p:blipFill>
          <a:blip r:embed="rId3"/>
          <a:stretch>
            <a:fillRect/>
          </a:stretch>
        </p:blipFill>
        <p:spPr>
          <a:xfrm>
            <a:off x="457200" y="3733800"/>
            <a:ext cx="2362200" cy="2164434"/>
          </a:xfrm>
          <a:prstGeom prst="rect">
            <a:avLst/>
          </a:prstGeom>
        </p:spPr>
      </p:pic>
      <p:pic>
        <p:nvPicPr>
          <p:cNvPr id="5" name="Picture 4" descr="EIC FLAG.jpg"/>
          <p:cNvPicPr>
            <a:picLocks noChangeAspect="1"/>
          </p:cNvPicPr>
          <p:nvPr/>
        </p:nvPicPr>
        <p:blipFill>
          <a:blip r:embed="rId4"/>
          <a:stretch>
            <a:fillRect/>
          </a:stretch>
        </p:blipFill>
        <p:spPr>
          <a:xfrm>
            <a:off x="3352800" y="3276600"/>
            <a:ext cx="2387991" cy="3200400"/>
          </a:xfrm>
          <a:prstGeom prst="rect">
            <a:avLst/>
          </a:prstGeom>
        </p:spPr>
      </p:pic>
      <p:pic>
        <p:nvPicPr>
          <p:cNvPr id="6" name="Picture 5" descr="EIC COININ 1858.jpg"/>
          <p:cNvPicPr>
            <a:picLocks noChangeAspect="1"/>
          </p:cNvPicPr>
          <p:nvPr/>
        </p:nvPicPr>
        <p:blipFill>
          <a:blip r:embed="rId5"/>
          <a:stretch>
            <a:fillRect/>
          </a:stretch>
        </p:blipFill>
        <p:spPr>
          <a:xfrm>
            <a:off x="6096000" y="3810000"/>
            <a:ext cx="2466975" cy="2152650"/>
          </a:xfrm>
          <a:prstGeom prst="rect">
            <a:avLst/>
          </a:prstGeom>
          <a:ln>
            <a:noFill/>
          </a:ln>
          <a:effectLst>
            <a:outerShdw blurRad="190500" algn="tl" rotWithShape="0">
              <a:srgbClr val="000000">
                <a:alpha val="70000"/>
              </a:srgbClr>
            </a:outerShd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descr="HalfmoonRep.jpg"/>
          <p:cNvPicPr>
            <a:picLocks noChangeAspect="1"/>
          </p:cNvPicPr>
          <p:nvPr/>
        </p:nvPicPr>
        <p:blipFill>
          <a:blip r:embed="rId3"/>
          <a:stretch>
            <a:fillRect/>
          </a:stretch>
        </p:blipFill>
        <p:spPr>
          <a:xfrm>
            <a:off x="-13855" y="0"/>
            <a:ext cx="9157855" cy="6858000"/>
          </a:xfrm>
          <a:prstGeom prst="rect">
            <a:avLst/>
          </a:prstGeom>
        </p:spPr>
      </p:pic>
      <p:sp>
        <p:nvSpPr>
          <p:cNvPr id="3" name="Content Placeholder 2"/>
          <p:cNvSpPr>
            <a:spLocks noGrp="1"/>
          </p:cNvSpPr>
          <p:nvPr>
            <p:ph idx="1"/>
          </p:nvPr>
        </p:nvSpPr>
        <p:spPr>
          <a:xfrm>
            <a:off x="5791200" y="990600"/>
            <a:ext cx="2667000" cy="579120"/>
          </a:xfrm>
        </p:spPr>
        <p:txBody>
          <a:bodyPr>
            <a:noAutofit/>
          </a:bodyPr>
          <a:lstStyle/>
          <a:p>
            <a:pPr algn="ctr">
              <a:buNone/>
            </a:pPr>
            <a:r>
              <a:rPr lang="en-US" sz="3600" dirty="0" smtClean="0"/>
              <a:t>FRANCE </a:t>
            </a:r>
            <a:endParaRPr lang="en-US" sz="3600" dirty="0"/>
          </a:p>
        </p:txBody>
      </p:sp>
      <p:pic>
        <p:nvPicPr>
          <p:cNvPr id="4" name="Picture 3" descr="150px-Drapeau_du_régiment_de_la_Compagnie_des_Indes_en_1756.png"/>
          <p:cNvPicPr>
            <a:picLocks noChangeAspect="1"/>
          </p:cNvPicPr>
          <p:nvPr/>
        </p:nvPicPr>
        <p:blipFill>
          <a:blip r:embed="rId4"/>
          <a:stretch>
            <a:fillRect/>
          </a:stretch>
        </p:blipFill>
        <p:spPr>
          <a:xfrm>
            <a:off x="838200" y="457200"/>
            <a:ext cx="1752600" cy="17526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838200"/>
            <a:ext cx="3733800" cy="990600"/>
          </a:xfrm>
        </p:spPr>
        <p:txBody>
          <a:bodyPr>
            <a:noAutofit/>
          </a:bodyPr>
          <a:lstStyle/>
          <a:p>
            <a:pPr algn="ctr">
              <a:buNone/>
            </a:pPr>
            <a:r>
              <a:rPr lang="en-US" sz="4800" dirty="0" smtClean="0">
                <a:solidFill>
                  <a:srgbClr val="FF0000"/>
                </a:solidFill>
                <a:latin typeface="Algerian" pitchFamily="82" charset="0"/>
              </a:rPr>
              <a:t>PORTUGAL</a:t>
            </a:r>
            <a:endParaRPr lang="en-US" sz="4800" dirty="0">
              <a:solidFill>
                <a:srgbClr val="FF0000"/>
              </a:solidFill>
              <a:latin typeface="Algerian" pitchFamily="82" charset="0"/>
            </a:endParaRPr>
          </a:p>
        </p:txBody>
      </p:sp>
      <p:pic>
        <p:nvPicPr>
          <p:cNvPr id="4" name="Picture 3" descr="350px-Departure_of_fleet_from_Lisbon_harbor.jpg"/>
          <p:cNvPicPr>
            <a:picLocks noChangeAspect="1"/>
          </p:cNvPicPr>
          <p:nvPr/>
        </p:nvPicPr>
        <p:blipFill>
          <a:blip r:embed="rId3"/>
          <a:stretch>
            <a:fillRect/>
          </a:stretch>
        </p:blipFill>
        <p:spPr>
          <a:xfrm>
            <a:off x="349656" y="1981200"/>
            <a:ext cx="4146144" cy="3733800"/>
          </a:xfrm>
          <a:prstGeom prst="rect">
            <a:avLst/>
          </a:prstGeom>
        </p:spPr>
      </p:pic>
      <p:pic>
        <p:nvPicPr>
          <p:cNvPr id="5" name="Picture 4" descr="PORTUGUESE SAILOR.gif"/>
          <p:cNvPicPr>
            <a:picLocks noChangeAspect="1"/>
          </p:cNvPicPr>
          <p:nvPr/>
        </p:nvPicPr>
        <p:blipFill>
          <a:blip r:embed="rId4"/>
          <a:stretch>
            <a:fillRect/>
          </a:stretch>
        </p:blipFill>
        <p:spPr>
          <a:xfrm>
            <a:off x="4687694" y="1981200"/>
            <a:ext cx="4075306" cy="37338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1417320"/>
          </a:xfrm>
        </p:spPr>
        <p:txBody>
          <a:bodyPr/>
          <a:lstStyle/>
          <a:p>
            <a:pPr algn="ctr">
              <a:buNone/>
            </a:pPr>
            <a:r>
              <a:rPr lang="en-US" dirty="0" smtClean="0">
                <a:solidFill>
                  <a:srgbClr val="FF0000"/>
                </a:solidFill>
              </a:rPr>
              <a:t>	AND </a:t>
            </a:r>
            <a:r>
              <a:rPr lang="en-US" dirty="0" smtClean="0">
                <a:solidFill>
                  <a:srgbClr val="002060"/>
                </a:solidFill>
              </a:rPr>
              <a:t>NETHERLANDS</a:t>
            </a:r>
            <a:r>
              <a:rPr lang="en-US" dirty="0" smtClean="0">
                <a:solidFill>
                  <a:srgbClr val="FF0000"/>
                </a:solidFill>
              </a:rPr>
              <a:t> HAD ENTERED INDIA AS TRADERS AND HAD ESTABLISHED THEIR TRADING POSTS.  </a:t>
            </a:r>
          </a:p>
          <a:p>
            <a:endParaRPr lang="en-US" dirty="0">
              <a:solidFill>
                <a:srgbClr val="FF0000"/>
              </a:solidFill>
            </a:endParaRPr>
          </a:p>
        </p:txBody>
      </p:sp>
      <p:pic>
        <p:nvPicPr>
          <p:cNvPr id="4" name="Picture 3" descr="DUTCH MERCHANT SHIP.jpg"/>
          <p:cNvPicPr>
            <a:picLocks noChangeAspect="1"/>
          </p:cNvPicPr>
          <p:nvPr/>
        </p:nvPicPr>
        <p:blipFill>
          <a:blip r:embed="rId3"/>
          <a:stretch>
            <a:fillRect/>
          </a:stretch>
        </p:blipFill>
        <p:spPr>
          <a:xfrm>
            <a:off x="2286000" y="2133600"/>
            <a:ext cx="4429125" cy="440944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chagloo-tricolor-india-bird.jpg"/>
          <p:cNvPicPr>
            <a:picLocks noGrp="1" noChangeAspect="1"/>
          </p:cNvPicPr>
          <p:nvPr>
            <p:ph idx="1"/>
          </p:nvPr>
        </p:nvPicPr>
        <p:blipFill>
          <a:blip r:embed="rId3"/>
          <a:stretch>
            <a:fillRect/>
          </a:stretch>
        </p:blipFill>
        <p:spPr>
          <a:xfrm>
            <a:off x="1219200" y="1676400"/>
            <a:ext cx="6817420" cy="4800600"/>
          </a:xfrm>
        </p:spPr>
      </p:pic>
      <p:sp>
        <p:nvSpPr>
          <p:cNvPr id="5" name="TextBox 4"/>
          <p:cNvSpPr txBox="1"/>
          <p:nvPr/>
        </p:nvSpPr>
        <p:spPr>
          <a:xfrm>
            <a:off x="304800" y="533400"/>
            <a:ext cx="8458200" cy="584775"/>
          </a:xfrm>
          <a:prstGeom prst="rect">
            <a:avLst/>
          </a:prstGeom>
          <a:noFill/>
        </p:spPr>
        <p:txBody>
          <a:bodyPr wrap="square" rtlCol="0">
            <a:spAutoFit/>
          </a:bodyPr>
          <a:lstStyle/>
          <a:p>
            <a:pPr algn="ctr"/>
            <a:r>
              <a:rPr lang="en-US" sz="3200" dirty="0" smtClean="0">
                <a:solidFill>
                  <a:srgbClr val="002060"/>
                </a:solidFill>
              </a:rPr>
              <a:t>INDIA WAS SEEN AS A PRIZE POSSESSION</a:t>
            </a:r>
            <a:endParaRPr lang="en-US" sz="3200" dirty="0">
              <a:solidFill>
                <a:srgbClr val="002060"/>
              </a:solidFill>
            </a:endParaRPr>
          </a:p>
        </p:txBody>
      </p:sp>
      <p:sp>
        <p:nvSpPr>
          <p:cNvPr id="6" name="TextBox 5"/>
          <p:cNvSpPr txBox="1"/>
          <p:nvPr/>
        </p:nvSpPr>
        <p:spPr>
          <a:xfrm>
            <a:off x="1524000" y="1748135"/>
            <a:ext cx="6096000" cy="461665"/>
          </a:xfrm>
          <a:prstGeom prst="rect">
            <a:avLst/>
          </a:prstGeom>
          <a:noFill/>
        </p:spPr>
        <p:txBody>
          <a:bodyPr wrap="square" rtlCol="0">
            <a:spAutoFit/>
          </a:bodyPr>
          <a:lstStyle/>
          <a:p>
            <a:pPr algn="ctr"/>
            <a:r>
              <a:rPr lang="en-US" sz="2400" dirty="0" smtClean="0">
                <a:solidFill>
                  <a:srgbClr val="002060"/>
                </a:solidFill>
              </a:rPr>
              <a:t>THE GOLDEN BIRD IN TRICOLOUR</a:t>
            </a:r>
            <a:endParaRPr lang="en-US" sz="2400"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ANGLO FRENCH RIVALORY.jpg"/>
          <p:cNvPicPr>
            <a:picLocks noGrp="1" noChangeAspect="1"/>
          </p:cNvPicPr>
          <p:nvPr>
            <p:ph idx="1"/>
          </p:nvPr>
        </p:nvPicPr>
        <p:blipFill>
          <a:blip r:embed="rId3"/>
          <a:stretch>
            <a:fillRect/>
          </a:stretch>
        </p:blipFill>
        <p:spPr>
          <a:xfrm>
            <a:off x="1510546" y="2438400"/>
            <a:ext cx="6185654" cy="374888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2209800"/>
            <a:ext cx="8229600" cy="780288"/>
          </a:xfrm>
        </p:spPr>
        <p:txBody>
          <a:bodyPr>
            <a:noAutofit/>
          </a:bodyPr>
          <a:lstStyle/>
          <a:p>
            <a:pPr algn="ctr"/>
            <a:r>
              <a:rPr lang="en-US" sz="4400" dirty="0" smtClean="0">
                <a:solidFill>
                  <a:schemeClr val="accent6">
                    <a:lumMod val="50000"/>
                  </a:schemeClr>
                </a:solidFill>
                <a:latin typeface="Perpetua" pitchFamily="18" charset="0"/>
              </a:rPr>
              <a:t>THIS LED TO THE BEGINNING OF ANGO-FRENCH RIVALRY WHICH ENDED WITH THE ESTABLISHMENT OF BRITISH DOMINION.</a:t>
            </a:r>
            <a:endParaRPr lang="en-US" sz="4400" dirty="0">
              <a:solidFill>
                <a:schemeClr val="accent6">
                  <a:lumMod val="50000"/>
                </a:schemeClr>
              </a:solidFill>
              <a:latin typeface="Perpetua"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TotalTime>
  <Words>415</Words>
  <Application>Microsoft Office PowerPoint</Application>
  <PresentationFormat>On-screen Show (4:3)</PresentationFormat>
  <Paragraphs>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MODERN PERIOD IN INDIAN HISTORY</vt:lpstr>
      <vt:lpstr>Slide 2</vt:lpstr>
      <vt:lpstr>India in eighteenth century</vt:lpstr>
      <vt:lpstr>DEVELOPMENTS IN INDIA AND EUROPE</vt:lpstr>
      <vt:lpstr>Slide 5</vt:lpstr>
      <vt:lpstr>Slide 6</vt:lpstr>
      <vt:lpstr>Slide 7</vt:lpstr>
      <vt:lpstr>Slide 8</vt:lpstr>
      <vt:lpstr>THIS LED TO THE BEGINNING OF ANGO-FRENCH RIVALRY WHICH ENDED WITH THE ESTABLISHMENT OF BRITISH DOMINION.</vt:lpstr>
      <vt:lpstr>Slide 10</vt:lpstr>
      <vt:lpstr>THE BATTLE OF BUXAR IN 1765 </vt:lpstr>
      <vt:lpstr>Slide 12</vt:lpstr>
      <vt:lpstr>Slide 13</vt:lpstr>
      <vt:lpstr>Slide 14</vt:lpstr>
      <vt:lpstr>Effects of capitalism </vt:lpstr>
      <vt:lpstr>Destruction of Indian traditional industries</vt:lpstr>
      <vt:lpstr>Changes under British rule</vt:lpstr>
      <vt:lpstr>Slide 18</vt:lpstr>
      <vt:lpstr>Slide 19</vt:lpstr>
      <vt:lpstr>Unification of Indian subcontinent</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PERIOD IN INDIAN HISTORY</dc:title>
  <dc:creator/>
  <cp:lastModifiedBy>eka</cp:lastModifiedBy>
  <cp:revision>24</cp:revision>
  <dcterms:created xsi:type="dcterms:W3CDTF">2006-08-16T00:00:00Z</dcterms:created>
  <dcterms:modified xsi:type="dcterms:W3CDTF">2012-04-05T08:35:04Z</dcterms:modified>
</cp:coreProperties>
</file>